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4" r:id="rId2"/>
  </p:sldMasterIdLst>
  <p:notesMasterIdLst>
    <p:notesMasterId r:id="rId29"/>
  </p:notesMasterIdLst>
  <p:handoutMasterIdLst>
    <p:handoutMasterId r:id="rId30"/>
  </p:handoutMasterIdLst>
  <p:sldIdLst>
    <p:sldId id="262" r:id="rId3"/>
    <p:sldId id="317" r:id="rId4"/>
    <p:sldId id="417" r:id="rId5"/>
    <p:sldId id="430" r:id="rId6"/>
    <p:sldId id="418" r:id="rId7"/>
    <p:sldId id="419" r:id="rId8"/>
    <p:sldId id="421" r:id="rId9"/>
    <p:sldId id="420" r:id="rId10"/>
    <p:sldId id="422" r:id="rId11"/>
    <p:sldId id="437" r:id="rId12"/>
    <p:sldId id="423" r:id="rId13"/>
    <p:sldId id="432" r:id="rId14"/>
    <p:sldId id="438" r:id="rId15"/>
    <p:sldId id="439" r:id="rId16"/>
    <p:sldId id="440" r:id="rId17"/>
    <p:sldId id="426" r:id="rId18"/>
    <p:sldId id="427" r:id="rId19"/>
    <p:sldId id="441" r:id="rId20"/>
    <p:sldId id="424" r:id="rId21"/>
    <p:sldId id="429" r:id="rId22"/>
    <p:sldId id="425" r:id="rId23"/>
    <p:sldId id="428" r:id="rId24"/>
    <p:sldId id="433" r:id="rId25"/>
    <p:sldId id="434" r:id="rId26"/>
    <p:sldId id="435" r:id="rId27"/>
    <p:sldId id="436" r:id="rId2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8080"/>
    <a:srgbClr val="607476"/>
    <a:srgbClr val="073137"/>
    <a:srgbClr val="D1CC00"/>
    <a:srgbClr val="345A1A"/>
    <a:srgbClr val="08722B"/>
    <a:srgbClr val="F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5" autoAdjust="0"/>
    <p:restoredTop sz="89614" autoAdjust="0"/>
  </p:normalViewPr>
  <p:slideViewPr>
    <p:cSldViewPr>
      <p:cViewPr>
        <p:scale>
          <a:sx n="75" d="100"/>
          <a:sy n="75" d="100"/>
        </p:scale>
        <p:origin x="-11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F6D074-C546-4FF5-8923-FD635E08D2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84" tIns="46342" rIns="92684" bIns="463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048262-2CD2-4932-B8A0-831732A012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051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F3A6D-53C0-43EB-9DC9-96B00D4077C8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03B862-A31D-4627-9C42-D325025FF679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C469E5-7028-41B5-9E72-8327F41CE72A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665D70-0B3C-494B-BF90-53A1F6675CC4}" type="slidenum">
              <a:rPr lang="de-DE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84" tIns="46342" rIns="92684" bIns="4634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466566-6805-4F7A-9072-FF445CF4EEC9}" type="slidenum">
              <a:rPr lang="de-DE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84" tIns="46342" rIns="92684" bIns="4634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9EA975-93D4-4975-93E2-D365E8B3A5FF}" type="slidenum">
              <a:rPr lang="de-DE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84" tIns="46342" rIns="92684" bIns="4634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9AD4E3-6376-43F8-BCEB-449E868C5ACC}" type="slidenum">
              <a:rPr lang="de-DE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19B0A1-A12A-4B87-B463-742540E17A3E}" type="slidenum">
              <a:rPr lang="de-DE" altLang="de-DE" smtClean="0"/>
              <a:pPr eaLnBrk="1" hangingPunct="1">
                <a:spcBef>
                  <a:spcPct val="0"/>
                </a:spcBef>
              </a:pPr>
              <a:t>16</a:t>
            </a:fld>
            <a:endParaRPr lang="de-DE" alt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95A654-D59F-4EC6-B1F7-42BDFB801CCB}" type="slidenum">
              <a:rPr lang="de-DE" altLang="de-DE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CA1178-2ACA-4797-BD41-EB002231910E}" type="slidenum">
              <a:rPr lang="de-DE" altLang="de-DE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420CB3-37A4-455A-B15D-9DCCE178DC42}" type="slidenum">
              <a:rPr lang="de-DE" altLang="de-DE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A976E3-CC4A-4E06-8C61-EF08A8C3D095}" type="slidenum">
              <a:rPr lang="de-DE" altLang="de-DE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7A67AD-5F6A-4F11-824F-FCE48D2C4688}" type="slidenum">
              <a:rPr lang="de-DE" altLang="de-DE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de-DE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129B1A-0DD4-422D-94B2-39C33A1A5D8E}" type="slidenum">
              <a:rPr lang="de-DE" altLang="de-DE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de-DE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58B0AE-E764-4B78-92E9-A2B14D8D4151}" type="slidenum">
              <a:rPr lang="de-DE" altLang="de-DE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5FBE15-9C0C-4C88-A46D-6DAFE45441FF}" type="slidenum">
              <a:rPr lang="de-DE" altLang="de-DE" smtClean="0"/>
              <a:pPr eaLnBrk="1" hangingPunct="1">
                <a:spcBef>
                  <a:spcPct val="0"/>
                </a:spcBef>
              </a:pPr>
              <a:t>23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C79193-8E73-4D17-A162-4920D774DB74}" type="slidenum">
              <a:rPr lang="de-DE" altLang="de-DE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018D81-0038-44A6-B587-2E9FF1AB293E}" type="slidenum">
              <a:rPr lang="de-DE" altLang="de-DE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504AA-F134-430E-8BB5-41BE942572E1}" type="slidenum">
              <a:rPr lang="de-DE" altLang="de-DE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de-DE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CA1AAC-3926-4573-B6B2-1C778B5870A6}" type="slidenum">
              <a:rPr lang="de-DE" altLang="de-DE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466FAC-DF0E-4A16-8711-1163712416CB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606D99-A58E-4D84-8433-6ADF35761458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156F17-351A-4C5D-9F33-3788D9937337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AD3F91-2BBE-422A-A2AE-E72725D480B5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D5961D-A11B-4F93-BABC-A51311A8EBA2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9BC5E6-7C62-443D-AF5C-0A63D114B7B0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630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8012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7993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8987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38481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24350" y="1557338"/>
            <a:ext cx="38481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69934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160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8847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377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9032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53971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6019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06811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10300" y="476250"/>
            <a:ext cx="1962150" cy="57610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476250"/>
            <a:ext cx="5734050" cy="57610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4976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6480175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323850" y="1557338"/>
            <a:ext cx="7848600" cy="467995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7457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6480175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23850" y="1557338"/>
            <a:ext cx="7848600" cy="467995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9488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8494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848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3049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3608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894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7248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6063" y="1600200"/>
            <a:ext cx="2090737" cy="45259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1600200"/>
            <a:ext cx="61198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567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_master_Vorlage-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700213"/>
            <a:ext cx="6119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Configuration Tools</a:t>
            </a:r>
          </a:p>
        </p:txBody>
      </p:sp>
      <p:sp>
        <p:nvSpPr>
          <p:cNvPr id="3276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pt_master_Vorlage-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7338"/>
            <a:ext cx="7848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76250"/>
            <a:ext cx="6480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276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de-DE" smtClean="0"/>
              <a:t>2014-07/V31  ·  Configuration Tools  ·  ‹Nr.›</a:t>
            </a:r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son.de/page.php?sp=de&amp;lh=l4&amp;ll=l99&amp;ti=Integration%20in%20Engineering%20Tools%20und%20Systeme&amp;bo=service/de-dtm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://www.samson.de/page.php?sp=de&amp;lh=l4&amp;ll=l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son.de/page.php?sp=de&amp;lh=l4&amp;ll=l99&amp;ti=TROVIS-VIEW&amp;bo=service/de-trovis-view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z="2800" smtClean="0"/>
              <a:t>Configuration Tools</a:t>
            </a:r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323850" y="5446713"/>
            <a:ext cx="69119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18000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endParaRPr lang="en-US" altLang="de-DE" sz="1600" dirty="0" smtClean="0"/>
          </a:p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r>
              <a:rPr lang="en-US" altLang="de-DE" sz="1600" dirty="0" smtClean="0"/>
              <a:t>Product </a:t>
            </a:r>
            <a:r>
              <a:rPr lang="en-US" altLang="de-DE" sz="1600" dirty="0"/>
              <a:t>Management and Marketing </a:t>
            </a:r>
            <a:r>
              <a:rPr lang="en-US" altLang="de-DE" sz="1600" dirty="0">
                <a:cs typeface="Arial" charset="0"/>
              </a:rPr>
              <a:t>• </a:t>
            </a:r>
            <a:r>
              <a:rPr lang="en-US" altLang="de-DE" sz="1600" dirty="0"/>
              <a:t>Positioners and Valve Accessories</a:t>
            </a:r>
          </a:p>
          <a:p>
            <a:pPr eaLnBrk="1" hangingPunct="1">
              <a:spcBef>
                <a:spcPct val="10000"/>
              </a:spcBef>
              <a:buClr>
                <a:srgbClr val="CC0000"/>
              </a:buClr>
              <a:buSzPct val="130000"/>
              <a:buFont typeface="Wingdings" pitchFamily="2" charset="2"/>
              <a:buNone/>
            </a:pPr>
            <a:r>
              <a:rPr lang="en-US" altLang="de-DE" sz="1600" dirty="0"/>
              <a:t>July 2014</a:t>
            </a:r>
          </a:p>
        </p:txBody>
      </p:sp>
      <p:pic>
        <p:nvPicPr>
          <p:cNvPr id="41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3600450" cy="2422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Integration Software for Field Devices</a:t>
            </a:r>
          </a:p>
        </p:txBody>
      </p:sp>
      <p:pic>
        <p:nvPicPr>
          <p:cNvPr id="12291" name="Picture 11" descr="scvic_logo_ne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84763"/>
            <a:ext cx="18002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4" descr="2009-09-14_1524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97425"/>
            <a:ext cx="4535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208962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30000"/>
              </a:spcBef>
              <a:buClr>
                <a:schemeClr val="tx2"/>
              </a:buClr>
              <a:buFontTx/>
              <a:buNone/>
            </a:pPr>
            <a:r>
              <a:rPr lang="en-US" altLang="de-DE" b="1"/>
              <a:t>Software „driver“ for field device description in specific description languages,</a:t>
            </a:r>
            <a:br>
              <a:rPr lang="en-US" altLang="de-DE" b="1"/>
            </a:br>
            <a:r>
              <a:rPr lang="en-US" altLang="de-DE" b="1"/>
              <a:t>summarize the performance characteristics of the field devices and serve as drivers for the device integration</a:t>
            </a:r>
          </a:p>
        </p:txBody>
      </p:sp>
      <p:sp>
        <p:nvSpPr>
          <p:cNvPr id="12294" name="Text Box 2"/>
          <p:cNvSpPr txBox="1">
            <a:spLocks noChangeArrowheads="1"/>
          </p:cNvSpPr>
          <p:nvPr/>
        </p:nvSpPr>
        <p:spPr bwMode="auto">
          <a:xfrm>
            <a:off x="179388" y="2687638"/>
            <a:ext cx="7561262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DD – Device Description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eEDD – enhanced Electronic Device Description / Enhancements enable visualization of graphics, histograms, trends …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GSD – Device data base file / PROFIBUS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DTM – Device Type Manager / Includes an own operation tool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10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en-US" altLang="de-DE" smtClean="0"/>
              <a:t>What is FDT/DTM ?</a:t>
            </a:r>
          </a:p>
        </p:txBody>
      </p: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179388" y="1576388"/>
            <a:ext cx="806450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6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altLang="de-DE" b="1"/>
              <a:t>FDT – Field Device Tool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Standardized (software) interface; specifies the data transmission between the system level (FDT frame application) and the field devices (e.g. positioners)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endParaRPr lang="en-US" altLang="de-DE" sz="1400"/>
          </a:p>
          <a:p>
            <a:pPr>
              <a:spcBef>
                <a:spcPct val="6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altLang="de-DE" b="1"/>
              <a:t>DTM – Device Type Manager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Every field device (e. g. positioner) has its own – manufacturer specific – driver including a configuration tool, comparable to a printer. This driver is called Device Type Manager (DTM) and contains all data and functions of the field device.</a:t>
            </a:r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SAMSON DTM can be downloaded:</a:t>
            </a:r>
            <a:br>
              <a:rPr lang="en-US" altLang="de-DE"/>
            </a:br>
            <a:r>
              <a:rPr lang="en-US" altLang="de-DE" i="1" u="sng">
                <a:hlinkClick r:id="rId3"/>
              </a:rPr>
              <a:t>http://www.samson.de/page.php?sp=de&amp;lh=l4&amp;ll=l99&amp;ti=Integration%20in%20Engineering%20Tools%20und%20Systeme&amp;bo=service/de-dtm.php</a:t>
            </a:r>
            <a:endParaRPr lang="en-US" altLang="de-DE" i="1" u="sng"/>
          </a:p>
          <a:p>
            <a:pPr>
              <a:spcBef>
                <a:spcPct val="60000"/>
              </a:spcBef>
              <a:buClr>
                <a:schemeClr val="tx2"/>
              </a:buClr>
            </a:pPr>
            <a:r>
              <a:rPr lang="en-US" altLang="de-DE"/>
              <a:t>SAMSON device DTM enable as device drivers the integration in FDT-based frame applications such as: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Engineering tools via DCS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FDT-based „stand-alone“ configuration software, e.g. PACTware or Fieldcare</a:t>
            </a:r>
          </a:p>
        </p:txBody>
      </p:sp>
      <p:sp>
        <p:nvSpPr>
          <p:cNvPr id="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11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6480175" cy="48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altLang="de-DE"/>
              <a:t>Connection to the 4 – 20 mA signal outside of an explosion protected area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„Stand-alone“ FDT frame applications such as PACTware or</a:t>
            </a:r>
            <a:br>
              <a:rPr lang="en-US" altLang="de-DE"/>
            </a:br>
            <a:r>
              <a:rPr lang="en-US" altLang="de-DE"/>
              <a:t>Fieldcare enable the use of the SAMSON positioner DTM for the local configuration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 sz="8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altLang="de-DE"/>
              <a:t>PACTware is a manufacturer-, fieldbus- and device-independent FDT frame application to process DTM via a computer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endParaRPr lang="en-US" altLang="de-DE" sz="2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altLang="de-DE" b="1"/>
              <a:t>HART positioner (373x-3 &amp; 3730-6)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altLang="de-DE" sz="1600"/>
              <a:t>HART modem with USB interface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altLang="de-DE" sz="1600"/>
              <a:t>Positioner DTM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altLang="de-DE" sz="1600"/>
              <a:t>Modem driver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endParaRPr lang="en-US" altLang="de-DE" sz="40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altLang="de-DE"/>
              <a:t>Fieldbus positioners (3730-4 &amp; 373x-5) need a high-priced Fieldbus card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Possibilities – FDT/DTM as        „Stand-Alone Application“</a:t>
            </a:r>
          </a:p>
        </p:txBody>
      </p:sp>
      <p:pic>
        <p:nvPicPr>
          <p:cNvPr id="14340" name="Picture 30" descr="FD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57338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logo_pactware_72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295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4724400"/>
            <a:ext cx="13081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12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17245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13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74898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14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SAMSON Positioner DTM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734536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15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752975" cy="2570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696075" cy="792163"/>
          </a:xfrm>
          <a:noFill/>
        </p:spPr>
        <p:txBody>
          <a:bodyPr/>
          <a:lstStyle/>
          <a:p>
            <a:pPr eaLnBrk="1" hangingPunct="1"/>
            <a:r>
              <a:rPr lang="de-DE" altLang="de-DE" smtClean="0"/>
              <a:t>DTM &amp; TROVIS-VIEW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71738"/>
            <a:ext cx="4608513" cy="38369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12969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DTM</a:t>
            </a:r>
          </a:p>
        </p:txBody>
      </p:sp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5362575" y="2016125"/>
            <a:ext cx="22336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TROVIS-VIEW</a:t>
            </a:r>
          </a:p>
        </p:txBody>
      </p:sp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16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1844675"/>
            <a:ext cx="7993062" cy="367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Local Stand-alone solutions also for fieldbus                                                      available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Special fieldbus cards are necessary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Very expensive solution (several thousand Euro) 		                because of the fieldbus cards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Only few applications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Possibilities –                             Stand-Alone Solutions for Fieldbus Applications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73238"/>
            <a:ext cx="29511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08500"/>
            <a:ext cx="230346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17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9388" y="1844675"/>
            <a:ext cx="49688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Gateways with connection via TCP/IP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Communication parallel to DCS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Required software and hardware: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Gateway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Computer with FDT frame application (e. g. PACTware)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DTM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Ethernet network or crossover cable (between computer and gateway)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de-DE" altLang="de-DE" sz="10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Gateways: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FG PROFIBUS by Softing for PROFIBUS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de-DE" altLang="de-DE"/>
              <a:t>FG-110 FF by Softing for FOUNDATION Fieldbus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Possibilities –                         Solutions for Fieldbus Applications</a:t>
            </a:r>
          </a:p>
        </p:txBody>
      </p:sp>
      <p:pic>
        <p:nvPicPr>
          <p:cNvPr id="7" name="Picture 2" descr="http://industrial.softing.com/typo3temp/pics/FG_100_PB-1301581931_5b94c79de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81463"/>
            <a:ext cx="984250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ndustrial.softing.com/typo3temp/pics/FF_LinkingDevice_40Winkel_spiegel_CMYK_Hoehe-600px-1333108773_4e2771143b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1368425" cy="206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feld 1"/>
          <p:cNvSpPr txBox="1">
            <a:spLocks noChangeArrowheads="1"/>
          </p:cNvSpPr>
          <p:nvPr/>
        </p:nvSpPr>
        <p:spPr bwMode="auto">
          <a:xfrm>
            <a:off x="7092950" y="3182938"/>
            <a:ext cx="93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/>
              <a:t>FG-110 FF (Softing)</a:t>
            </a:r>
          </a:p>
        </p:txBody>
      </p:sp>
      <p:sp>
        <p:nvSpPr>
          <p:cNvPr id="20488" name="Textfeld 9"/>
          <p:cNvSpPr txBox="1">
            <a:spLocks noChangeArrowheads="1"/>
          </p:cNvSpPr>
          <p:nvPr/>
        </p:nvSpPr>
        <p:spPr bwMode="auto">
          <a:xfrm>
            <a:off x="7092950" y="584835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/>
              <a:t>FG PROFIBUS (Softing)</a:t>
            </a:r>
          </a:p>
        </p:txBody>
      </p:sp>
      <p:sp>
        <p:nvSpPr>
          <p:cNvPr id="10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18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633730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Emerson Field Communicator 375/475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Read-out of device data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Configuration of the field device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For HART and FOUNDATION FIELDBUS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Connection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Direct connection to field device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Parallel connection to computer possible, for more                      comfortable configuration and for the use of a bigger display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Hardware included in delivery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Handhelds by E+H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Field Xpert SFX100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/>
              <a:t>With </a:t>
            </a:r>
            <a:r>
              <a:rPr lang="en-US" altLang="de-DE" sz="1600">
                <a:solidFill>
                  <a:srgbClr val="000000"/>
                </a:solidFill>
              </a:rPr>
              <a:t>HART-Bluetooth-modem for the connection</a:t>
            </a:r>
            <a:r>
              <a:rPr lang="en-US" altLang="de-DE" sz="160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Possibilities – Handhelds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628775"/>
            <a:ext cx="1398587" cy="23764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408488"/>
            <a:ext cx="1060450" cy="1900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19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de-DE" smtClean="0"/>
              <a:t>Agenda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5288" y="1773238"/>
            <a:ext cx="7272337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Why Configuration Tools?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User Interfaces</a:t>
            </a:r>
            <a:endParaRPr lang="en-US" altLang="de-DE" sz="14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16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1600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Local Configuration Possibilities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5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On-site Configuration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TROVIS-VIEW</a:t>
            </a:r>
          </a:p>
          <a:p>
            <a:pPr lvl="1">
              <a:buClr>
                <a:schemeClr val="tx2"/>
              </a:buClr>
            </a:pPr>
            <a:r>
              <a:rPr lang="en-US" altLang="de-DE"/>
              <a:t>Definition DTM/FDT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Stand alone Applications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3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Handhelds</a:t>
            </a:r>
          </a:p>
          <a:p>
            <a:pPr lvl="1">
              <a:buClr>
                <a:schemeClr val="tx2"/>
              </a:buClr>
            </a:pPr>
            <a:r>
              <a:rPr lang="en-US" altLang="de-DE"/>
              <a:t>Overview Positioners and Relevant Hard- and Software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1600"/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en-US" altLang="de-DE" sz="1600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Configuration Tools for Communication Protocols</a:t>
            </a:r>
          </a:p>
        </p:txBody>
      </p:sp>
      <p:sp>
        <p:nvSpPr>
          <p:cNvPr id="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480175" cy="792163"/>
          </a:xfrm>
          <a:noFill/>
        </p:spPr>
        <p:txBody>
          <a:bodyPr/>
          <a:lstStyle/>
          <a:p>
            <a:pPr eaLnBrk="1" hangingPunct="1"/>
            <a:r>
              <a:rPr lang="en-US" altLang="de-DE" smtClean="0"/>
              <a:t>Overview –                                                                        Local Configuration Tools for Different Positioners</a:t>
            </a:r>
          </a:p>
        </p:txBody>
      </p:sp>
      <p:graphicFrame>
        <p:nvGraphicFramePr>
          <p:cNvPr id="22596" name="Group 68"/>
          <p:cNvGraphicFramePr>
            <a:graphicFrameLocks noGrp="1"/>
          </p:cNvGraphicFramePr>
          <p:nvPr>
            <p:ph idx="1"/>
          </p:nvPr>
        </p:nvGraphicFramePr>
        <p:xfrm>
          <a:off x="611188" y="1851025"/>
          <a:ext cx="7272337" cy="3738567"/>
        </p:xfrm>
        <a:graphic>
          <a:graphicData uri="http://schemas.openxmlformats.org/drawingml/2006/table">
            <a:tbl>
              <a:tblPr/>
              <a:tblGrid>
                <a:gridCol w="1068387"/>
                <a:gridCol w="1497013"/>
                <a:gridCol w="1568450"/>
                <a:gridCol w="1570037"/>
                <a:gridCol w="1568450"/>
              </a:tblGrid>
              <a:tr h="733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TROVIS-VIEW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FDT/DTM*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Handhelds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Stand-alone solutions for fieldbuses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3730-0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3730-1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3730-2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373x-3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3730-4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1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373x-5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3730-6</a:t>
                      </a:r>
                    </a:p>
                  </a:txBody>
                  <a:tcPr marL="90000" marR="90000" marT="46793" marB="4679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0000" marR="90000" marT="46793" marB="4679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87" name="Textfeld 1"/>
          <p:cNvSpPr txBox="1">
            <a:spLocks noChangeArrowheads="1"/>
          </p:cNvSpPr>
          <p:nvPr/>
        </p:nvSpPr>
        <p:spPr bwMode="auto">
          <a:xfrm>
            <a:off x="611188" y="6021388"/>
            <a:ext cx="7345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1"/>
              <a:t>* Also as device driver for FDT-based engineering tools via DCS</a:t>
            </a:r>
          </a:p>
        </p:txBody>
      </p:sp>
      <p:sp>
        <p:nvSpPr>
          <p:cNvPr id="7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20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696075" cy="792163"/>
          </a:xfrm>
          <a:noFill/>
        </p:spPr>
        <p:txBody>
          <a:bodyPr/>
          <a:lstStyle/>
          <a:p>
            <a:pPr eaLnBrk="1" hangingPunct="1"/>
            <a:r>
              <a:rPr lang="en-US" altLang="de-DE" smtClean="0"/>
              <a:t>Overview – Required Hardware and Software for Local Configuration Tools</a:t>
            </a:r>
          </a:p>
        </p:txBody>
      </p:sp>
      <p:graphicFrame>
        <p:nvGraphicFramePr>
          <p:cNvPr id="23587" name="Group 35"/>
          <p:cNvGraphicFramePr>
            <a:graphicFrameLocks noGrp="1"/>
          </p:cNvGraphicFramePr>
          <p:nvPr>
            <p:ph idx="1"/>
          </p:nvPr>
        </p:nvGraphicFramePr>
        <p:xfrm>
          <a:off x="468313" y="2328863"/>
          <a:ext cx="7704137" cy="3324257"/>
        </p:xfrm>
        <a:graphic>
          <a:graphicData uri="http://schemas.openxmlformats.org/drawingml/2006/table">
            <a:tbl>
              <a:tblPr/>
              <a:tblGrid>
                <a:gridCol w="1131887"/>
                <a:gridCol w="1585913"/>
                <a:gridCol w="1662112"/>
                <a:gridCol w="1662113"/>
                <a:gridCol w="1662112"/>
              </a:tblGrid>
              <a:tr h="7336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TROVIS-VIEW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FDT/DTM*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Handhelds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Stand-alone solutions for fieldbuses</a:t>
                      </a:r>
                    </a:p>
                  </a:txBody>
                  <a:tcPr marL="90000" marR="90000" marT="46779" marB="4677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Software required</a:t>
                      </a:r>
                    </a:p>
                  </a:txBody>
                  <a:tcPr marL="90000" marR="90000" marT="46779" marB="467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TROVIS-VIEW + driver for Isolated USB Interface Adapter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PACTware or FieldCare, </a:t>
                      </a:r>
                      <a:b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positioner DTM,</a:t>
                      </a:r>
                      <a:b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 DTM (driver)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(E)DD,</a:t>
                      </a:r>
                      <a:b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manufacturers‘ software, if connection to PC required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 fieldbus configurator (for FF) or PACTware (for devices with DTM)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5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Hardware required</a:t>
                      </a:r>
                    </a:p>
                  </a:txBody>
                  <a:tcPr marL="90000" marR="90000" marT="46779" marB="467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Isolated USB Interface Adapter 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HART modem with USB access (e.g. VIATOR USB HART IF by MACTeK Corporation)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Handheld and manufacturer specific hardware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Fieldbus card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81" name="Textfeld 4"/>
          <p:cNvSpPr txBox="1">
            <a:spLocks noChangeArrowheads="1"/>
          </p:cNvSpPr>
          <p:nvPr/>
        </p:nvSpPr>
        <p:spPr bwMode="auto">
          <a:xfrm>
            <a:off x="611188" y="6021388"/>
            <a:ext cx="7345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1"/>
              <a:t>* Also as device driver for FDT-based engineering tools via DCS</a:t>
            </a:r>
          </a:p>
        </p:txBody>
      </p:sp>
      <p:sp>
        <p:nvSpPr>
          <p:cNvPr id="7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21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chemeClr val="tx2"/>
                </a:solidFill>
              </a:rPr>
              <a:t>Configuration Tools for Communication Protocols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250825" y="1557338"/>
          <a:ext cx="8137525" cy="3816352"/>
        </p:xfrm>
        <a:graphic>
          <a:graphicData uri="http://schemas.openxmlformats.org/drawingml/2006/table">
            <a:tbl>
              <a:tblPr/>
              <a:tblGrid>
                <a:gridCol w="2447925"/>
                <a:gridCol w="1225550"/>
                <a:gridCol w="1655763"/>
                <a:gridCol w="1439862"/>
                <a:gridCol w="1368425"/>
              </a:tblGrid>
              <a:tr h="9144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Emerson Delta V/ AMS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Yokogawa Centum/ PRM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Siemens PDM / only DD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Honeywell Experion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7302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HART</a:t>
                      </a: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373x-3</a:t>
                      </a: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/-6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65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Foundation Fieldbus</a:t>
                      </a: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373x-5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Profibus</a:t>
                      </a: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3730-4</a:t>
                      </a:r>
                    </a:p>
                  </a:txBody>
                  <a:tcPr marL="91447" marR="91447" marT="45719" marB="4571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Status: January 2013 // ABB 800XA (FF + </a:t>
                      </a:r>
                      <a:r>
                        <a:rPr kumimoji="0" lang="en-US" alt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Profibus</a:t>
                      </a: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/ only DTM)</a:t>
                      </a:r>
                    </a:p>
                  </a:txBody>
                  <a:tcPr marL="91447" marR="91447" marT="45719" marB="4571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618" name="Group 8"/>
          <p:cNvGrpSpPr>
            <a:grpSpLocks/>
          </p:cNvGrpSpPr>
          <p:nvPr/>
        </p:nvGrpSpPr>
        <p:grpSpPr bwMode="auto">
          <a:xfrm>
            <a:off x="4284663" y="2565400"/>
            <a:ext cx="790575" cy="622300"/>
            <a:chOff x="3515" y="790"/>
            <a:chExt cx="452" cy="227"/>
          </a:xfrm>
        </p:grpSpPr>
        <p:sp>
          <p:nvSpPr>
            <p:cNvPr id="24624" name="Rectangle 9"/>
            <p:cNvSpPr>
              <a:spLocks noChangeArrowheads="1"/>
            </p:cNvSpPr>
            <p:nvPr/>
          </p:nvSpPr>
          <p:spPr bwMode="auto">
            <a:xfrm>
              <a:off x="3527" y="805"/>
              <a:ext cx="409" cy="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de-DE" sz="3200"/>
            </a:p>
          </p:txBody>
        </p:sp>
        <p:pic>
          <p:nvPicPr>
            <p:cNvPr id="24625" name="Picture 10" descr="fbs-prm-logo-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6" b="51540"/>
            <a:stretch>
              <a:fillRect/>
            </a:stretch>
          </p:blipFill>
          <p:spPr bwMode="auto">
            <a:xfrm>
              <a:off x="3515" y="790"/>
              <a:ext cx="452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619" name="Picture 7" descr="AMSSuite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9366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2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3963"/>
            <a:ext cx="9366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21" name="Picture 12" descr="Experion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565400"/>
            <a:ext cx="7667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2" name="Text Box 2"/>
          <p:cNvSpPr txBox="1">
            <a:spLocks noChangeArrowheads="1"/>
          </p:cNvSpPr>
          <p:nvPr/>
        </p:nvSpPr>
        <p:spPr bwMode="auto">
          <a:xfrm>
            <a:off x="179388" y="5559425"/>
            <a:ext cx="79930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Suitable device integration software (DD, DTM…) as well as further integration:</a:t>
            </a:r>
            <a:br>
              <a:rPr lang="en-US" altLang="de-DE"/>
            </a:br>
            <a:r>
              <a:rPr lang="en-US" altLang="de-DE" i="1" u="sng">
                <a:hlinkClick r:id="rId7"/>
              </a:rPr>
              <a:t>http://www.samson.de/page.php?sp=de&amp;lh=l4&amp;ll=l2</a:t>
            </a:r>
            <a:endParaRPr lang="en-US" altLang="de-DE" i="1" u="sng"/>
          </a:p>
        </p:txBody>
      </p:sp>
      <p:sp>
        <p:nvSpPr>
          <p:cNvPr id="13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22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chemeClr val="tx2"/>
                </a:solidFill>
              </a:rPr>
              <a:t>Example – Emerson Delta V/AMS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Positioner type 3730-5 / Rev. </a:t>
            </a:r>
            <a:r>
              <a:rPr lang="en-US" altLang="de-DE" b="1"/>
              <a:t>1</a:t>
            </a:r>
            <a:r>
              <a:rPr lang="en-US" altLang="de-DE"/>
              <a:t> – Integration via </a:t>
            </a:r>
            <a:r>
              <a:rPr lang="en-US" altLang="de-DE" b="1"/>
              <a:t>DD</a:t>
            </a:r>
            <a:endParaRPr lang="en-US" altLang="de-DE" b="1" i="1">
              <a:solidFill>
                <a:schemeClr val="tx2"/>
              </a:solidFill>
            </a:endParaRPr>
          </a:p>
        </p:txBody>
      </p:sp>
      <p:pic>
        <p:nvPicPr>
          <p:cNvPr id="25604" name="Picture 2" descr="C:\Users\azb\Desktop\Bilder\Emerson\3730-5_Rev1\AMS7.0\Klein\Histogramm_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396081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azb\Desktop\Bilder\Emerson\3730-5_Rev1\AMS7.0\Klein\2008-12-22_134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133600"/>
            <a:ext cx="41957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23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chemeClr val="tx2"/>
                </a:solidFill>
              </a:rPr>
              <a:t>Example – Emerson Delta V/AMS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Positioner type 3730-5 / Rev. </a:t>
            </a:r>
            <a:r>
              <a:rPr lang="en-US" altLang="de-DE" b="1"/>
              <a:t>2</a:t>
            </a:r>
            <a:r>
              <a:rPr lang="en-US" altLang="de-DE"/>
              <a:t> – Integration via enhanced </a:t>
            </a:r>
            <a:r>
              <a:rPr lang="en-US" altLang="de-DE" b="1"/>
              <a:t>EDD</a:t>
            </a:r>
            <a:endParaRPr lang="en-US" altLang="de-DE" b="1" i="1">
              <a:solidFill>
                <a:schemeClr val="tx2"/>
              </a:solidFill>
            </a:endParaRPr>
          </a:p>
        </p:txBody>
      </p:sp>
      <p:pic>
        <p:nvPicPr>
          <p:cNvPr id="26628" name="Picture 2" descr="C:\Users\azb\Desktop\Bilder\Emerson\3730-5_Rev2\klein\Extended 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37353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azb\Desktop\Bilder\Emerson\3730-5_Rev2\klein\Process_Da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708275"/>
            <a:ext cx="375443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C:\Users\azb\Desktop\Bilder\Emerson\3730-5_Rev2\klein\Statistical_DriveSig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860800"/>
            <a:ext cx="2889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24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chemeClr val="tx2"/>
                </a:solidFill>
              </a:rPr>
              <a:t>Example – Siemens PDM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Positioner type 3730-4 – Integration via enhanced </a:t>
            </a:r>
            <a:r>
              <a:rPr lang="en-US" altLang="de-DE" b="1"/>
              <a:t>EDD</a:t>
            </a:r>
            <a:endParaRPr lang="en-US" altLang="de-DE" b="1" i="1">
              <a:solidFill>
                <a:schemeClr val="tx2"/>
              </a:solidFill>
            </a:endParaRPr>
          </a:p>
        </p:txBody>
      </p:sp>
      <p:pic>
        <p:nvPicPr>
          <p:cNvPr id="27652" name="Picture 2" descr="C:\Users\azb\Desktop\Bilder\Siemens\3730-4_PDM\klein\Diagramm_y_mit Fehler_Peak_Sammel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116138"/>
            <a:ext cx="36941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:\Users\azb\Desktop\Bilder\Siemens\3730-4_PDM\klein\Histogramm_X_Langze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68638"/>
            <a:ext cx="2925762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 descr="C:\Users\azb\Desktop\Bilder\Siemens\3730-4_PDM\klein\Diagramm_y_mit Fehler_Peak_3730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95700"/>
            <a:ext cx="29543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25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chemeClr val="tx2"/>
                </a:solidFill>
              </a:rPr>
              <a:t>Example – Yokogawa PRM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9930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Positioner type 3730-3 – Integration via </a:t>
            </a:r>
            <a:r>
              <a:rPr lang="en-US" altLang="de-DE" b="1"/>
              <a:t>DTM</a:t>
            </a:r>
            <a:endParaRPr lang="en-US" altLang="de-DE" b="1" i="1">
              <a:solidFill>
                <a:schemeClr val="tx2"/>
              </a:solidFill>
            </a:endParaRPr>
          </a:p>
        </p:txBody>
      </p:sp>
      <p:pic>
        <p:nvPicPr>
          <p:cNvPr id="28676" name="Picture 3" descr="C:\Users\azb\Desktop\Bilder\Yokogawa\klein\Bil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17671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C:\Users\azb\Desktop\Bilder\Yokogawa\klein\PST_3730-3_Yokogaw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5370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26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1"/>
          <p:cNvSpPr>
            <a:spLocks noChangeShapeType="1"/>
          </p:cNvSpPr>
          <p:nvPr/>
        </p:nvSpPr>
        <p:spPr bwMode="auto">
          <a:xfrm flipV="1">
            <a:off x="2627313" y="3357563"/>
            <a:ext cx="792162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6147" name="Line 10"/>
          <p:cNvSpPr>
            <a:spLocks noChangeShapeType="1"/>
          </p:cNvSpPr>
          <p:nvPr/>
        </p:nvSpPr>
        <p:spPr bwMode="auto">
          <a:xfrm flipH="1" flipV="1">
            <a:off x="4572000" y="3284538"/>
            <a:ext cx="936625" cy="504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6148" name="Line 12"/>
          <p:cNvSpPr>
            <a:spLocks noChangeShapeType="1"/>
          </p:cNvSpPr>
          <p:nvPr/>
        </p:nvSpPr>
        <p:spPr bwMode="auto">
          <a:xfrm>
            <a:off x="2627313" y="2278063"/>
            <a:ext cx="792162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Why Configuration Tools?</a:t>
            </a:r>
          </a:p>
        </p:txBody>
      </p:sp>
      <p:sp>
        <p:nvSpPr>
          <p:cNvPr id="6150" name="Text Box 3"/>
          <p:cNvSpPr txBox="1">
            <a:spLocks noChangeArrowheads="1"/>
          </p:cNvSpPr>
          <p:nvPr/>
        </p:nvSpPr>
        <p:spPr bwMode="auto">
          <a:xfrm>
            <a:off x="179388" y="5099050"/>
            <a:ext cx="81375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Configuration Tools are the interface between positioner and user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Different configuration tools can be used, depending on the technical equipment of the customer and the device</a:t>
            </a:r>
          </a:p>
        </p:txBody>
      </p:sp>
      <p:sp>
        <p:nvSpPr>
          <p:cNvPr id="6151" name="Line 4"/>
          <p:cNvSpPr>
            <a:spLocks noChangeShapeType="1"/>
          </p:cNvSpPr>
          <p:nvPr/>
        </p:nvSpPr>
        <p:spPr bwMode="auto">
          <a:xfrm flipH="1">
            <a:off x="4068763" y="2349500"/>
            <a:ext cx="1439862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de-DE"/>
          </a:p>
        </p:txBody>
      </p:sp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5580063" y="1989138"/>
            <a:ext cx="23764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 Utilization of diagnostics</a:t>
            </a:r>
          </a:p>
        </p:txBody>
      </p:sp>
      <p:sp>
        <p:nvSpPr>
          <p:cNvPr id="6153" name="Oval 7"/>
          <p:cNvSpPr>
            <a:spLocks noChangeArrowheads="1"/>
          </p:cNvSpPr>
          <p:nvPr/>
        </p:nvSpPr>
        <p:spPr bwMode="auto">
          <a:xfrm>
            <a:off x="3203575" y="2141538"/>
            <a:ext cx="1695450" cy="169862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/>
          </a:p>
        </p:txBody>
      </p:sp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3213100" y="2649538"/>
            <a:ext cx="17399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de-DE" sz="1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Configuration</a:t>
            </a:r>
          </a:p>
          <a:p>
            <a:pPr algn="ctr">
              <a:defRPr/>
            </a:pPr>
            <a:r>
              <a:rPr lang="en-US" altLang="de-DE" sz="1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tools</a:t>
            </a:r>
          </a:p>
          <a:p>
            <a:pPr algn="ctr">
              <a:defRPr/>
            </a:pPr>
            <a:r>
              <a:rPr lang="en-US" altLang="de-DE" sz="1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enable</a:t>
            </a:r>
          </a:p>
          <a:p>
            <a:pPr algn="ctr">
              <a:defRPr/>
            </a:pPr>
            <a:r>
              <a:rPr lang="en-US" altLang="de-DE" sz="1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…</a:t>
            </a:r>
          </a:p>
        </p:txBody>
      </p:sp>
      <p:sp>
        <p:nvSpPr>
          <p:cNvPr id="6155" name="Text Box 16"/>
          <p:cNvSpPr txBox="1">
            <a:spLocks noChangeArrowheads="1"/>
          </p:cNvSpPr>
          <p:nvPr/>
        </p:nvSpPr>
        <p:spPr bwMode="auto">
          <a:xfrm>
            <a:off x="1042988" y="1914525"/>
            <a:ext cx="16557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 Parameter adjustment</a:t>
            </a:r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1042988" y="3575050"/>
            <a:ext cx="15843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 Start of initialization</a:t>
            </a:r>
          </a:p>
        </p:txBody>
      </p:sp>
      <p:sp>
        <p:nvSpPr>
          <p:cNvPr id="6157" name="Text Box 18"/>
          <p:cNvSpPr txBox="1">
            <a:spLocks noChangeArrowheads="1"/>
          </p:cNvSpPr>
          <p:nvPr/>
        </p:nvSpPr>
        <p:spPr bwMode="auto">
          <a:xfrm>
            <a:off x="5580063" y="3646488"/>
            <a:ext cx="17287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en-US" altLang="de-DE"/>
              <a:t> Read out of device data</a:t>
            </a:r>
          </a:p>
        </p:txBody>
      </p:sp>
      <p:sp>
        <p:nvSpPr>
          <p:cNvPr id="16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3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hteck 7176"/>
          <p:cNvSpPr/>
          <p:nvPr/>
        </p:nvSpPr>
        <p:spPr>
          <a:xfrm>
            <a:off x="95250" y="6021388"/>
            <a:ext cx="6924675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Overview – Access Interfaces</a:t>
            </a:r>
          </a:p>
        </p:txBody>
      </p:sp>
      <p:pic>
        <p:nvPicPr>
          <p:cNvPr id="7172" name="Picture 17" descr="373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39863"/>
            <a:ext cx="232251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95250" y="2636838"/>
            <a:ext cx="2387600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75" name="Textfeld 2"/>
          <p:cNvSpPr txBox="1">
            <a:spLocks noChangeArrowheads="1"/>
          </p:cNvSpPr>
          <p:nvPr/>
        </p:nvSpPr>
        <p:spPr bwMode="auto">
          <a:xfrm>
            <a:off x="-36513" y="2805113"/>
            <a:ext cx="266382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b="1"/>
              <a:t>On-site configuration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5292725" y="2636838"/>
            <a:ext cx="3119438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698750" y="2636838"/>
            <a:ext cx="2389188" cy="722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73" name="Textfeld 13"/>
          <p:cNvSpPr txBox="1">
            <a:spLocks noChangeArrowheads="1"/>
          </p:cNvSpPr>
          <p:nvPr/>
        </p:nvSpPr>
        <p:spPr bwMode="auto">
          <a:xfrm>
            <a:off x="2627313" y="2805113"/>
            <a:ext cx="2665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b="1"/>
              <a:t>SSP port</a:t>
            </a:r>
          </a:p>
        </p:txBody>
      </p:sp>
      <p:sp>
        <p:nvSpPr>
          <p:cNvPr id="10248" name="Textfeld 14"/>
          <p:cNvSpPr txBox="1">
            <a:spLocks noChangeArrowheads="1"/>
          </p:cNvSpPr>
          <p:nvPr/>
        </p:nvSpPr>
        <p:spPr bwMode="auto">
          <a:xfrm>
            <a:off x="5292725" y="2708275"/>
            <a:ext cx="3119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b="1"/>
              <a:t>HART / Foundation Fieldbus / Profibus</a:t>
            </a:r>
          </a:p>
        </p:txBody>
      </p:sp>
      <p:grpSp>
        <p:nvGrpSpPr>
          <p:cNvPr id="10249" name="Gruppieren 5"/>
          <p:cNvGrpSpPr>
            <a:grpSpLocks/>
          </p:cNvGrpSpPr>
          <p:nvPr/>
        </p:nvGrpSpPr>
        <p:grpSpPr bwMode="auto">
          <a:xfrm>
            <a:off x="2700338" y="3430588"/>
            <a:ext cx="2447925" cy="792162"/>
            <a:chOff x="2699791" y="3284985"/>
            <a:chExt cx="2448273" cy="792089"/>
          </a:xfrm>
        </p:grpSpPr>
        <p:sp>
          <p:nvSpPr>
            <p:cNvPr id="16" name="Rechteck 15"/>
            <p:cNvSpPr/>
            <p:nvPr/>
          </p:nvSpPr>
          <p:spPr>
            <a:xfrm>
              <a:off x="2699791" y="3284985"/>
              <a:ext cx="2387939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201" name="Textfeld 16"/>
            <p:cNvSpPr txBox="1">
              <a:spLocks noChangeArrowheads="1"/>
            </p:cNvSpPr>
            <p:nvPr/>
          </p:nvSpPr>
          <p:spPr bwMode="auto">
            <a:xfrm>
              <a:off x="2699791" y="3419910"/>
              <a:ext cx="2448273" cy="58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Interface adapter cable &amp; PC</a:t>
              </a:r>
            </a:p>
          </p:txBody>
        </p:sp>
      </p:grpSp>
      <p:grpSp>
        <p:nvGrpSpPr>
          <p:cNvPr id="10250" name="Gruppieren 6"/>
          <p:cNvGrpSpPr>
            <a:grpSpLocks/>
          </p:cNvGrpSpPr>
          <p:nvPr/>
        </p:nvGrpSpPr>
        <p:grpSpPr bwMode="auto">
          <a:xfrm>
            <a:off x="2627313" y="4295775"/>
            <a:ext cx="2665412" cy="792163"/>
            <a:chOff x="2627784" y="4149081"/>
            <a:chExt cx="2664296" cy="792089"/>
          </a:xfrm>
        </p:grpSpPr>
        <p:sp>
          <p:nvSpPr>
            <p:cNvPr id="18" name="Rechteck 17"/>
            <p:cNvSpPr/>
            <p:nvPr/>
          </p:nvSpPr>
          <p:spPr>
            <a:xfrm>
              <a:off x="2699191" y="4149081"/>
              <a:ext cx="2388188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99" name="Textfeld 18"/>
            <p:cNvSpPr txBox="1">
              <a:spLocks noChangeArrowheads="1"/>
            </p:cNvSpPr>
            <p:nvPr/>
          </p:nvSpPr>
          <p:spPr bwMode="auto">
            <a:xfrm>
              <a:off x="2627784" y="4365105"/>
              <a:ext cx="26642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TROVIS-VIEW</a:t>
              </a:r>
            </a:p>
          </p:txBody>
        </p:sp>
      </p:grpSp>
      <p:grpSp>
        <p:nvGrpSpPr>
          <p:cNvPr id="10251" name="Gruppieren 8"/>
          <p:cNvGrpSpPr>
            <a:grpSpLocks/>
          </p:cNvGrpSpPr>
          <p:nvPr/>
        </p:nvGrpSpPr>
        <p:grpSpPr bwMode="auto">
          <a:xfrm>
            <a:off x="5292725" y="3430588"/>
            <a:ext cx="3119438" cy="396875"/>
            <a:chOff x="5292080" y="3284985"/>
            <a:chExt cx="3119382" cy="396045"/>
          </a:xfrm>
        </p:grpSpPr>
        <p:sp>
          <p:nvSpPr>
            <p:cNvPr id="20" name="Rechteck 19"/>
            <p:cNvSpPr/>
            <p:nvPr/>
          </p:nvSpPr>
          <p:spPr>
            <a:xfrm>
              <a:off x="5292080" y="3284985"/>
              <a:ext cx="3119382" cy="3960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97" name="Textfeld 20"/>
            <p:cNvSpPr txBox="1">
              <a:spLocks noChangeArrowheads="1"/>
            </p:cNvSpPr>
            <p:nvPr/>
          </p:nvSpPr>
          <p:spPr bwMode="auto">
            <a:xfrm>
              <a:off x="5311130" y="3308748"/>
              <a:ext cx="3100332" cy="335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DD / EDD / DTM</a:t>
              </a:r>
            </a:p>
          </p:txBody>
        </p:sp>
      </p:grpSp>
      <p:grpSp>
        <p:nvGrpSpPr>
          <p:cNvPr id="10252" name="Gruppieren 30"/>
          <p:cNvGrpSpPr>
            <a:grpSpLocks/>
          </p:cNvGrpSpPr>
          <p:nvPr/>
        </p:nvGrpSpPr>
        <p:grpSpPr bwMode="auto">
          <a:xfrm>
            <a:off x="5292725" y="3895725"/>
            <a:ext cx="1800225" cy="825500"/>
            <a:chOff x="5292080" y="3750131"/>
            <a:chExt cx="1800200" cy="824654"/>
          </a:xfrm>
        </p:grpSpPr>
        <p:sp>
          <p:nvSpPr>
            <p:cNvPr id="22" name="Rechteck 21"/>
            <p:cNvSpPr/>
            <p:nvPr/>
          </p:nvSpPr>
          <p:spPr>
            <a:xfrm>
              <a:off x="5311130" y="3773920"/>
              <a:ext cx="1709714" cy="792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95" name="Textfeld 23"/>
            <p:cNvSpPr txBox="1">
              <a:spLocks noChangeArrowheads="1"/>
            </p:cNvSpPr>
            <p:nvPr/>
          </p:nvSpPr>
          <p:spPr bwMode="auto">
            <a:xfrm>
              <a:off x="5292080" y="3750131"/>
              <a:ext cx="1800200" cy="82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- Handheld or PC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- Cable / Modem</a:t>
              </a:r>
            </a:p>
          </p:txBody>
        </p:sp>
      </p:grpSp>
      <p:grpSp>
        <p:nvGrpSpPr>
          <p:cNvPr id="10253" name="Gruppieren 9"/>
          <p:cNvGrpSpPr>
            <a:grpSpLocks/>
          </p:cNvGrpSpPr>
          <p:nvPr/>
        </p:nvGrpSpPr>
        <p:grpSpPr bwMode="auto">
          <a:xfrm>
            <a:off x="7019925" y="3921125"/>
            <a:ext cx="1444625" cy="792163"/>
            <a:chOff x="7020272" y="3774616"/>
            <a:chExt cx="1444447" cy="792089"/>
          </a:xfrm>
        </p:grpSpPr>
        <p:sp>
          <p:nvSpPr>
            <p:cNvPr id="23" name="Rechteck 22"/>
            <p:cNvSpPr/>
            <p:nvPr/>
          </p:nvSpPr>
          <p:spPr>
            <a:xfrm>
              <a:off x="7091701" y="3774616"/>
              <a:ext cx="1319049" cy="79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93" name="Textfeld 24"/>
            <p:cNvSpPr txBox="1">
              <a:spLocks noChangeArrowheads="1"/>
            </p:cNvSpPr>
            <p:nvPr/>
          </p:nvSpPr>
          <p:spPr bwMode="auto">
            <a:xfrm>
              <a:off x="7020272" y="3987642"/>
              <a:ext cx="14444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DCS</a:t>
              </a:r>
            </a:p>
          </p:txBody>
        </p:sp>
      </p:grpSp>
      <p:grpSp>
        <p:nvGrpSpPr>
          <p:cNvPr id="10254" name="Gruppieren 7167"/>
          <p:cNvGrpSpPr>
            <a:grpSpLocks/>
          </p:cNvGrpSpPr>
          <p:nvPr/>
        </p:nvGrpSpPr>
        <p:grpSpPr bwMode="auto">
          <a:xfrm>
            <a:off x="5265738" y="4799013"/>
            <a:ext cx="1754187" cy="1077912"/>
            <a:chOff x="5265238" y="4653137"/>
            <a:chExt cx="1755033" cy="1077218"/>
          </a:xfrm>
        </p:grpSpPr>
        <p:sp>
          <p:nvSpPr>
            <p:cNvPr id="26" name="Rechteck 25"/>
            <p:cNvSpPr/>
            <p:nvPr/>
          </p:nvSpPr>
          <p:spPr>
            <a:xfrm>
              <a:off x="5309709" y="4692798"/>
              <a:ext cx="1710562" cy="1037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91" name="Textfeld 26"/>
            <p:cNvSpPr txBox="1">
              <a:spLocks noChangeArrowheads="1"/>
            </p:cNvSpPr>
            <p:nvPr/>
          </p:nvSpPr>
          <p:spPr bwMode="auto">
            <a:xfrm>
              <a:off x="5265238" y="4653137"/>
              <a:ext cx="1755033" cy="106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Stand alone frame application </a:t>
              </a:r>
              <a:br>
                <a:rPr lang="en-US" altLang="de-DE" b="1"/>
              </a:br>
              <a:r>
                <a:rPr lang="en-US" altLang="de-DE" b="1"/>
                <a:t>(e.g. FDT…)</a:t>
              </a:r>
            </a:p>
          </p:txBody>
        </p:sp>
      </p:grpSp>
      <p:grpSp>
        <p:nvGrpSpPr>
          <p:cNvPr id="10255" name="Gruppieren 29"/>
          <p:cNvGrpSpPr>
            <a:grpSpLocks/>
          </p:cNvGrpSpPr>
          <p:nvPr/>
        </p:nvGrpSpPr>
        <p:grpSpPr bwMode="auto">
          <a:xfrm>
            <a:off x="7019925" y="4838700"/>
            <a:ext cx="1444625" cy="1038225"/>
            <a:chOff x="7020272" y="4692045"/>
            <a:chExt cx="1444447" cy="1038310"/>
          </a:xfrm>
        </p:grpSpPr>
        <p:sp>
          <p:nvSpPr>
            <p:cNvPr id="28" name="Rechteck 27"/>
            <p:cNvSpPr/>
            <p:nvPr/>
          </p:nvSpPr>
          <p:spPr>
            <a:xfrm>
              <a:off x="7091701" y="4692045"/>
              <a:ext cx="1319049" cy="1038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189" name="Textfeld 28"/>
            <p:cNvSpPr txBox="1">
              <a:spLocks noChangeArrowheads="1"/>
            </p:cNvSpPr>
            <p:nvPr/>
          </p:nvSpPr>
          <p:spPr bwMode="auto">
            <a:xfrm>
              <a:off x="7020272" y="4785715"/>
              <a:ext cx="1444447" cy="82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b="1"/>
                <a:t>Engineering tools (e.g. AMS,PRM…)</a:t>
              </a:r>
            </a:p>
          </p:txBody>
        </p:sp>
      </p:grpSp>
      <p:sp>
        <p:nvSpPr>
          <p:cNvPr id="10256" name="Textfeld 7175"/>
          <p:cNvSpPr txBox="1">
            <a:spLocks noChangeArrowheads="1"/>
          </p:cNvSpPr>
          <p:nvPr/>
        </p:nvSpPr>
        <p:spPr bwMode="auto">
          <a:xfrm>
            <a:off x="95250" y="6043613"/>
            <a:ext cx="6924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b="1">
                <a:solidFill>
                  <a:srgbClr val="FFFFFF"/>
                </a:solidFill>
              </a:rPr>
              <a:t>Local configuration</a:t>
            </a:r>
          </a:p>
        </p:txBody>
      </p:sp>
      <p:sp>
        <p:nvSpPr>
          <p:cNvPr id="35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4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2" grpId="0" animBg="1"/>
      <p:bldP spid="10275" grpId="0"/>
      <p:bldP spid="13" grpId="0" animBg="1"/>
      <p:bldP spid="12" grpId="0" animBg="1"/>
      <p:bldP spid="10273" grpId="0"/>
      <p:bldP spid="10248" grpId="0"/>
      <p:bldP spid="102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79388" y="1484313"/>
            <a:ext cx="8137525" cy="29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Standard operation of digital positioners directly at the device to navigate through the menu and to adjust the parameter codes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Turn/push button for 3730 series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 sz="600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Capacitive keys for type 3725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– On-site Configuration</a:t>
            </a: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338455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8" descr="Stellungsregler_3725_de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4652963"/>
            <a:ext cx="35274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TROVIS_5610_Hand_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930775"/>
            <a:ext cx="2005013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5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13752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More complex visualization possible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Standardized operating interface for more than 25 different SAMSON devices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– TROVIS-VIEW</a:t>
            </a:r>
          </a:p>
        </p:txBody>
      </p:sp>
      <p:pic>
        <p:nvPicPr>
          <p:cNvPr id="92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05038"/>
            <a:ext cx="4968875" cy="4137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6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137525" cy="30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Graphics (histograms, trends, …)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 sz="1800"/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/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TROVIS-VIEW on the Internet – information / download / driver software</a:t>
            </a:r>
            <a:br>
              <a:rPr lang="en-US" altLang="de-DE"/>
            </a:br>
            <a:r>
              <a:rPr lang="en-US" altLang="de-DE" i="1" u="sng">
                <a:hlinkClick r:id="rId3"/>
              </a:rPr>
              <a:t>http://www.samson.de/page.php?sp=de&amp;lh=l4&amp;ll=l99&amp;ti=TROVIS-VIEW&amp;bo=service/de-trovis-view.php</a:t>
            </a:r>
            <a:endParaRPr lang="en-US" altLang="de-DE" i="1" u="sng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– TROVIS-VIEW</a:t>
            </a:r>
            <a:endParaRPr lang="de-DE" altLang="de-DE" smtClean="0"/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989138"/>
            <a:ext cx="5278437" cy="139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245" name="Group 12"/>
          <p:cNvGrpSpPr>
            <a:grpSpLocks/>
          </p:cNvGrpSpPr>
          <p:nvPr/>
        </p:nvGrpSpPr>
        <p:grpSpPr bwMode="auto">
          <a:xfrm>
            <a:off x="1979613" y="4724400"/>
            <a:ext cx="4354512" cy="1584325"/>
            <a:chOff x="1247" y="2976"/>
            <a:chExt cx="2743" cy="998"/>
          </a:xfrm>
        </p:grpSpPr>
        <p:pic>
          <p:nvPicPr>
            <p:cNvPr id="1024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976"/>
              <a:ext cx="2743" cy="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8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3402"/>
              <a:ext cx="2743" cy="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7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6121400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Connection to PC via SSP interface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</a:rPr>
              <a:t>Isolated USB Interface Adapter necessary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>
                <a:solidFill>
                  <a:srgbClr val="000000"/>
                </a:solidFill>
              </a:rPr>
              <a:t>TROVIS-VIEW 4 is interoperable with: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</a:rPr>
              <a:t>Windows® XP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</a:rPr>
              <a:t>Windows® Vista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</a:rPr>
              <a:t>Windows® 7</a:t>
            </a:r>
          </a:p>
          <a:p>
            <a:pPr>
              <a:spcBef>
                <a:spcPct val="30000"/>
              </a:spcBef>
              <a:buClr>
                <a:schemeClr val="tx2"/>
              </a:buClr>
            </a:pPr>
            <a:endParaRPr lang="en-US" altLang="de-DE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>
                <a:solidFill>
                  <a:srgbClr val="000000"/>
                </a:solidFill>
                <a:cs typeface="Arial" charset="0"/>
              </a:rPr>
              <a:t>Versions ≥ 3.60 are free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Local Configuration – TROVIS-VIEW</a:t>
            </a:r>
            <a:endParaRPr lang="de-DE" altLang="de-DE" smtClean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563813"/>
            <a:ext cx="284003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2732088" y="2492375"/>
            <a:ext cx="3097212" cy="1368425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>
                    <a:alpha val="3686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3200"/>
          </a:p>
        </p:txBody>
      </p:sp>
      <p:sp>
        <p:nvSpPr>
          <p:cNvPr id="8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8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7056437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361950" indent="-36195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charset="0"/>
              </a:defRPr>
            </a:lvl1pPr>
            <a:lvl2pPr marL="893763" indent="-350838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/>
              <a:t>Communication Protocols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16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800">
              <a:solidFill>
                <a:srgbClr val="000000"/>
              </a:solidFill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2400">
              <a:solidFill>
                <a:srgbClr val="000000"/>
              </a:solidFill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>
                <a:solidFill>
                  <a:srgbClr val="000000"/>
                </a:solidFill>
                <a:cs typeface="Arial" charset="0"/>
              </a:rPr>
              <a:t>Fieldbuses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  <a:cs typeface="Arial" charset="0"/>
              </a:rPr>
              <a:t>Connect field devices to                                                            DCS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800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>
              <a:solidFill>
                <a:srgbClr val="000000"/>
              </a:solidFill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endParaRPr lang="en-US" altLang="de-DE" sz="8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2"/>
              </a:buClr>
            </a:pPr>
            <a:r>
              <a:rPr lang="en-US" altLang="de-DE">
                <a:solidFill>
                  <a:srgbClr val="000000"/>
                </a:solidFill>
                <a:cs typeface="Arial" charset="0"/>
              </a:rPr>
              <a:t>HART</a:t>
            </a:r>
          </a:p>
          <a:p>
            <a:pPr lvl="1">
              <a:spcBef>
                <a:spcPct val="30000"/>
              </a:spcBef>
              <a:buClr>
                <a:schemeClr val="tx2"/>
              </a:buClr>
            </a:pPr>
            <a:r>
              <a:rPr lang="en-US" altLang="de-DE" sz="1600">
                <a:solidFill>
                  <a:srgbClr val="000000"/>
                </a:solidFill>
                <a:cs typeface="Arial" charset="0"/>
              </a:rPr>
              <a:t>Uses input signal 4 – 20 mA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/>
              <a:t>Configuration Tools for Communication Protocols</a:t>
            </a:r>
          </a:p>
        </p:txBody>
      </p:sp>
      <p:grpSp>
        <p:nvGrpSpPr>
          <p:cNvPr id="3" name="Diagram 7"/>
          <p:cNvGrpSpPr>
            <a:grpSpLocks/>
          </p:cNvGrpSpPr>
          <p:nvPr/>
        </p:nvGrpSpPr>
        <p:grpSpPr bwMode="auto">
          <a:xfrm>
            <a:off x="2484438" y="1412875"/>
            <a:ext cx="3887787" cy="2317750"/>
            <a:chOff x="386" y="658"/>
            <a:chExt cx="4944" cy="2948"/>
          </a:xfrm>
        </p:grpSpPr>
        <p:sp>
          <p:nvSpPr>
            <p:cNvPr id="4" name="_s1028"/>
            <p:cNvSpPr>
              <a:spLocks noChangeArrowheads="1" noTextEdit="1"/>
            </p:cNvSpPr>
            <p:nvPr/>
          </p:nvSpPr>
          <p:spPr bwMode="auto">
            <a:xfrm>
              <a:off x="1935" y="917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1029"/>
            <p:cNvSpPr>
              <a:spLocks noChangeArrowheads="1" noTextEdit="1"/>
            </p:cNvSpPr>
            <p:nvPr/>
          </p:nvSpPr>
          <p:spPr bwMode="auto">
            <a:xfrm rot="7200000">
              <a:off x="2188" y="1355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1030"/>
            <p:cNvSpPr>
              <a:spLocks noChangeArrowheads="1" noTextEdit="1"/>
            </p:cNvSpPr>
            <p:nvPr/>
          </p:nvSpPr>
          <p:spPr bwMode="auto">
            <a:xfrm rot="14400000">
              <a:off x="1682" y="1355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1031"/>
            <p:cNvSpPr>
              <a:spLocks noChangeArrowheads="1"/>
            </p:cNvSpPr>
            <p:nvPr/>
          </p:nvSpPr>
          <p:spPr bwMode="auto">
            <a:xfrm>
              <a:off x="3364" y="1255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PROFIBUS-PA</a:t>
              </a:r>
            </a:p>
          </p:txBody>
        </p:sp>
        <p:sp>
          <p:nvSpPr>
            <p:cNvPr id="8" name="_s1032"/>
            <p:cNvSpPr>
              <a:spLocks noChangeArrowheads="1"/>
            </p:cNvSpPr>
            <p:nvPr/>
          </p:nvSpPr>
          <p:spPr bwMode="auto">
            <a:xfrm>
              <a:off x="2489" y="2774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HART</a:t>
              </a:r>
            </a:p>
          </p:txBody>
        </p:sp>
        <p:sp>
          <p:nvSpPr>
            <p:cNvPr id="9" name="_s1033"/>
            <p:cNvSpPr>
              <a:spLocks noChangeArrowheads="1"/>
            </p:cNvSpPr>
            <p:nvPr/>
          </p:nvSpPr>
          <p:spPr bwMode="auto">
            <a:xfrm>
              <a:off x="1611" y="1256"/>
              <a:ext cx="741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FOUNDATION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FIELDBUS</a:t>
              </a:r>
            </a:p>
          </p:txBody>
        </p:sp>
      </p:grpSp>
      <p:grpSp>
        <p:nvGrpSpPr>
          <p:cNvPr id="1036" name="Group 39"/>
          <p:cNvGrpSpPr>
            <a:grpSpLocks/>
          </p:cNvGrpSpPr>
          <p:nvPr/>
        </p:nvGrpSpPr>
        <p:grpSpPr bwMode="auto">
          <a:xfrm>
            <a:off x="4211638" y="4149725"/>
            <a:ext cx="3384550" cy="1655763"/>
            <a:chOff x="1973" y="2523"/>
            <a:chExt cx="2132" cy="1043"/>
          </a:xfrm>
        </p:grpSpPr>
        <p:sp>
          <p:nvSpPr>
            <p:cNvPr id="1038" name="AutoShape 17"/>
            <p:cNvSpPr>
              <a:spLocks noChangeArrowheads="1"/>
            </p:cNvSpPr>
            <p:nvPr/>
          </p:nvSpPr>
          <p:spPr bwMode="auto">
            <a:xfrm>
              <a:off x="1973" y="2976"/>
              <a:ext cx="2132" cy="134"/>
            </a:xfrm>
            <a:prstGeom prst="leftRightArrow">
              <a:avLst>
                <a:gd name="adj1" fmla="val 56907"/>
                <a:gd name="adj2" fmla="val 84708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de-DE" sz="3200"/>
            </a:p>
          </p:txBody>
        </p:sp>
        <p:sp>
          <p:nvSpPr>
            <p:cNvPr id="1039" name="Line 18"/>
            <p:cNvSpPr>
              <a:spLocks noChangeShapeType="1"/>
            </p:cNvSpPr>
            <p:nvPr/>
          </p:nvSpPr>
          <p:spPr bwMode="auto">
            <a:xfrm>
              <a:off x="2329" y="2783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graphicFrame>
          <p:nvGraphicFramePr>
            <p:cNvPr id="1040" name="Object 1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70" y="2588"/>
            <a:ext cx="519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Clip" r:id="rId4" imgW="3986213" imgH="4144963" progId="MS_ClipArt_Gallery.2">
                    <p:embed/>
                  </p:oleObj>
                </mc:Choice>
                <mc:Fallback>
                  <p:oleObj name="Clip" r:id="rId4" imgW="3986213" imgH="4144963" progId="MS_ClipArt_Gallery.2">
                    <p:embed/>
                    <p:pic>
                      <p:nvPicPr>
                        <p:cNvPr id="0" name="Object 1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lum bright="-2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" y="2588"/>
                          <a:ext cx="519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1" name="Line 20"/>
            <p:cNvSpPr>
              <a:spLocks noChangeShapeType="1"/>
            </p:cNvSpPr>
            <p:nvPr/>
          </p:nvSpPr>
          <p:spPr bwMode="auto">
            <a:xfrm>
              <a:off x="3074" y="2783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2" name="Line 21"/>
            <p:cNvSpPr>
              <a:spLocks noChangeShapeType="1"/>
            </p:cNvSpPr>
            <p:nvPr/>
          </p:nvSpPr>
          <p:spPr bwMode="auto">
            <a:xfrm>
              <a:off x="2297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3" name="Line 22"/>
            <p:cNvSpPr>
              <a:spLocks noChangeShapeType="1"/>
            </p:cNvSpPr>
            <p:nvPr/>
          </p:nvSpPr>
          <p:spPr bwMode="auto">
            <a:xfrm>
              <a:off x="2783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4" name="Line 23"/>
            <p:cNvSpPr>
              <a:spLocks noChangeShapeType="1"/>
            </p:cNvSpPr>
            <p:nvPr/>
          </p:nvSpPr>
          <p:spPr bwMode="auto">
            <a:xfrm>
              <a:off x="3269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1045" name="Line 24"/>
            <p:cNvSpPr>
              <a:spLocks noChangeShapeType="1"/>
            </p:cNvSpPr>
            <p:nvPr/>
          </p:nvSpPr>
          <p:spPr bwMode="auto">
            <a:xfrm>
              <a:off x="3787" y="3077"/>
              <a:ext cx="0" cy="229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pic>
          <p:nvPicPr>
            <p:cNvPr id="1046" name="Picture 2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5"/>
            <a:stretch>
              <a:fillRect/>
            </a:stretch>
          </p:blipFill>
          <p:spPr bwMode="auto">
            <a:xfrm>
              <a:off x="3172" y="3272"/>
              <a:ext cx="23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7" name="Picture 2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3273"/>
              <a:ext cx="3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48" name="Group 27"/>
            <p:cNvGrpSpPr>
              <a:grpSpLocks/>
            </p:cNvGrpSpPr>
            <p:nvPr/>
          </p:nvGrpSpPr>
          <p:grpSpPr bwMode="auto">
            <a:xfrm>
              <a:off x="2329" y="2816"/>
              <a:ext cx="1458" cy="424"/>
              <a:chOff x="1066" y="2886"/>
              <a:chExt cx="2041" cy="589"/>
            </a:xfrm>
          </p:grpSpPr>
          <p:sp>
            <p:nvSpPr>
              <p:cNvPr id="1056" name="Line 28"/>
              <p:cNvSpPr>
                <a:spLocks noChangeShapeType="1"/>
              </p:cNvSpPr>
              <p:nvPr/>
            </p:nvSpPr>
            <p:spPr bwMode="auto">
              <a:xfrm>
                <a:off x="1066" y="2886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7" name="Line 29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2041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8" name="Line 30"/>
              <p:cNvSpPr>
                <a:spLocks noChangeShapeType="1"/>
              </p:cNvSpPr>
              <p:nvPr/>
            </p:nvSpPr>
            <p:spPr bwMode="auto">
              <a:xfrm>
                <a:off x="3107" y="3203"/>
                <a:ext cx="0" cy="27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</p:grpSp>
        <p:grpSp>
          <p:nvGrpSpPr>
            <p:cNvPr id="1049" name="Group 31"/>
            <p:cNvGrpSpPr>
              <a:grpSpLocks/>
            </p:cNvGrpSpPr>
            <p:nvPr/>
          </p:nvGrpSpPr>
          <p:grpSpPr bwMode="auto">
            <a:xfrm>
              <a:off x="3074" y="2816"/>
              <a:ext cx="195" cy="424"/>
              <a:chOff x="1066" y="2886"/>
              <a:chExt cx="2041" cy="635"/>
            </a:xfrm>
          </p:grpSpPr>
          <p:sp>
            <p:nvSpPr>
              <p:cNvPr id="1053" name="Line 32"/>
              <p:cNvSpPr>
                <a:spLocks noChangeShapeType="1"/>
              </p:cNvSpPr>
              <p:nvPr/>
            </p:nvSpPr>
            <p:spPr bwMode="auto">
              <a:xfrm>
                <a:off x="1066" y="2886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4" name="Line 33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2041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055" name="Line 34"/>
              <p:cNvSpPr>
                <a:spLocks noChangeShapeType="1"/>
              </p:cNvSpPr>
              <p:nvPr/>
            </p:nvSpPr>
            <p:spPr bwMode="auto">
              <a:xfrm>
                <a:off x="3107" y="3203"/>
                <a:ext cx="0" cy="31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</p:grpSp>
        <p:pic>
          <p:nvPicPr>
            <p:cNvPr id="1050" name="Picture 3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2523"/>
              <a:ext cx="34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1" name="Picture 36" descr="PUMP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" y="3305"/>
              <a:ext cx="232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37" descr="PUMP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3305"/>
              <a:ext cx="232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Fußzeilenplatzhalter 3"/>
          <p:cNvSpPr txBox="1">
            <a:spLocks noGrp="1"/>
          </p:cNvSpPr>
          <p:nvPr/>
        </p:nvSpPr>
        <p:spPr bwMode="auto">
          <a:xfrm>
            <a:off x="1708150" y="6567488"/>
            <a:ext cx="7197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1000" dirty="0" smtClean="0">
                <a:solidFill>
                  <a:schemeClr val="bg1"/>
                </a:solidFill>
              </a:rPr>
              <a:t>2014-07/V31 ·  </a:t>
            </a:r>
            <a:r>
              <a:rPr lang="en-US" altLang="de-DE" sz="1000" dirty="0">
                <a:solidFill>
                  <a:schemeClr val="bg1"/>
                </a:solidFill>
              </a:rPr>
              <a:t>Configuration Tools  ·  </a:t>
            </a:r>
            <a:fld id="{A89A0082-6F14-4AD5-A8B7-1EAD0A16293A}" type="slidenum">
              <a:rPr lang="en-US" altLang="de-DE" sz="1000">
                <a:solidFill>
                  <a:schemeClr val="bg1"/>
                </a:solidFill>
              </a:rPr>
              <a:pPr algn="r" eaLnBrk="1" hangingPunct="1"/>
              <a:t>9</a:t>
            </a:fld>
            <a:endParaRPr lang="en-US" alt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pie von SAMSON_GROUP_MASTER1">
  <a:themeElements>
    <a:clrScheme name="Kopie von SAMSON_GROUP_MASTER1 13">
      <a:dk1>
        <a:srgbClr val="000000"/>
      </a:dk1>
      <a:lt1>
        <a:srgbClr val="DDDDDD"/>
      </a:lt1>
      <a:dk2>
        <a:srgbClr val="CC0000"/>
      </a:dk2>
      <a:lt2>
        <a:srgbClr val="969696"/>
      </a:lt2>
      <a:accent1>
        <a:srgbClr val="DDDDDD"/>
      </a:accent1>
      <a:accent2>
        <a:srgbClr val="333399"/>
      </a:accent2>
      <a:accent3>
        <a:srgbClr val="EBEBEB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Kopie von SAMSON_GROUP_MASTE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opie von SAMSON_GROUP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von SAMSON_GROUP_MASTE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von SAMSON_GROUP_MASTER1 13">
        <a:dk1>
          <a:srgbClr val="000000"/>
        </a:dk1>
        <a:lt1>
          <a:srgbClr val="DDDDDD"/>
        </a:lt1>
        <a:dk2>
          <a:srgbClr val="CC0000"/>
        </a:dk2>
        <a:lt2>
          <a:srgbClr val="969696"/>
        </a:lt2>
        <a:accent1>
          <a:srgbClr val="DDDDDD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EBEBE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opie von SAMSON_GROUP_MASTER1">
  <a:themeElements>
    <a:clrScheme name="1_Kopie von SAMSON_GROUP_MASTER1 13">
      <a:dk1>
        <a:srgbClr val="000000"/>
      </a:dk1>
      <a:lt1>
        <a:srgbClr val="DDDDDD"/>
      </a:lt1>
      <a:dk2>
        <a:srgbClr val="CC0000"/>
      </a:dk2>
      <a:lt2>
        <a:srgbClr val="969696"/>
      </a:lt2>
      <a:accent1>
        <a:srgbClr val="DDDDDD"/>
      </a:accent1>
      <a:accent2>
        <a:srgbClr val="333399"/>
      </a:accent2>
      <a:accent3>
        <a:srgbClr val="EBEBEB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Kopie von SAMSON_GROUP_MASTE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Kopie von SAMSON_GROUP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pie von SAMSON_GROUP_MASTE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pie von SAMSON_GROUP_MASTER1 13">
        <a:dk1>
          <a:srgbClr val="000000"/>
        </a:dk1>
        <a:lt1>
          <a:srgbClr val="DDDDDD"/>
        </a:lt1>
        <a:dk2>
          <a:srgbClr val="CC0000"/>
        </a:dk2>
        <a:lt2>
          <a:srgbClr val="969696"/>
        </a:lt2>
        <a:accent1>
          <a:srgbClr val="DDDDDD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EBEBE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1102</Words>
  <Application>Microsoft Office PowerPoint</Application>
  <PresentationFormat>Bildschirmpräsentation (4:3)</PresentationFormat>
  <Paragraphs>328</Paragraphs>
  <Slides>26</Slides>
  <Notes>26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Kopie von SAMSON_GROUP_MASTER1</vt:lpstr>
      <vt:lpstr>1_Kopie von SAMSON_GROUP_MASTER1</vt:lpstr>
      <vt:lpstr>Clip</vt:lpstr>
      <vt:lpstr>Configuration Tools</vt:lpstr>
      <vt:lpstr>Agenda</vt:lpstr>
      <vt:lpstr>Why Configuration Tools?</vt:lpstr>
      <vt:lpstr>Overview – Access Interfaces</vt:lpstr>
      <vt:lpstr>Local Configuration – On-site Configuration</vt:lpstr>
      <vt:lpstr>Local Configuration – TROVIS-VIEW</vt:lpstr>
      <vt:lpstr>Local Configuration – TROVIS-VIEW</vt:lpstr>
      <vt:lpstr>Local Configuration – TROVIS-VIEW</vt:lpstr>
      <vt:lpstr>Configuration Tools for Communication Protocols</vt:lpstr>
      <vt:lpstr>Integration Software for Field Devices</vt:lpstr>
      <vt:lpstr>What is FDT/DTM ?</vt:lpstr>
      <vt:lpstr>Local Configuration Possibilities – FDT/DTM as        „Stand-Alone Application“</vt:lpstr>
      <vt:lpstr>SAMSON Positioner DTM</vt:lpstr>
      <vt:lpstr>SAMSON Positioner DTM</vt:lpstr>
      <vt:lpstr>SAMSON Positioner DTM</vt:lpstr>
      <vt:lpstr>DTM &amp; TROVIS-VIEW</vt:lpstr>
      <vt:lpstr>Local Configuration Possibilities –                             Stand-Alone Solutions for Fieldbus Applications</vt:lpstr>
      <vt:lpstr>Local Configuration Possibilities –                         Solutions for Fieldbus Applications</vt:lpstr>
      <vt:lpstr>Local Configuration Possibilities – Handhelds</vt:lpstr>
      <vt:lpstr>Overview –                                                                        Local Configuration Tools for Different Positioners</vt:lpstr>
      <vt:lpstr>Overview – Required Hardware and Software for Local Configuration Tools</vt:lpstr>
      <vt:lpstr>Configuration Tools for Communication Protocols</vt:lpstr>
      <vt:lpstr>Example – Emerson Delta V/AMS</vt:lpstr>
      <vt:lpstr>Example – Emerson Delta V/AMS</vt:lpstr>
      <vt:lpstr>Example – Siemens PDM</vt:lpstr>
      <vt:lpstr>Example – Yokogawa PRM</vt:lpstr>
    </vt:vector>
  </TitlesOfParts>
  <Company>SAMSON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Bedienoberflächen</dc:title>
  <dc:creator>Dürr, Melanie</dc:creator>
  <cp:lastModifiedBy>Dürr, Melanie V31</cp:lastModifiedBy>
  <cp:revision>314</cp:revision>
  <cp:lastPrinted>2014-03-18T11:31:05Z</cp:lastPrinted>
  <dcterms:created xsi:type="dcterms:W3CDTF">2009-05-19T13:31:49Z</dcterms:created>
  <dcterms:modified xsi:type="dcterms:W3CDTF">2014-07-16T12:57:45Z</dcterms:modified>
</cp:coreProperties>
</file>